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62" r:id="rId3"/>
    <p:sldId id="263" r:id="rId4"/>
    <p:sldId id="257" r:id="rId5"/>
    <p:sldId id="261" r:id="rId6"/>
    <p:sldId id="260" r:id="rId7"/>
    <p:sldId id="265" r:id="rId8"/>
    <p:sldId id="264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57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FCF737-5407-4B13-9227-AAA7BD3F63F7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70B9F3-D3FA-401D-B94C-76B43AAD5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132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70B9F3-D3FA-401D-B94C-76B43AAD515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560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66DF736-7D3C-4A89-8584-1CB672D28E4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14D94EA-05D3-4E8F-87E3-8B92AE6C8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49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DF736-7D3C-4A89-8584-1CB672D28E4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D94EA-05D3-4E8F-87E3-8B92AE6C8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360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66DF736-7D3C-4A89-8584-1CB672D28E4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14D94EA-05D3-4E8F-87E3-8B92AE6C8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952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DF736-7D3C-4A89-8584-1CB672D28E4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414D94EA-05D3-4E8F-87E3-8B92AE6C8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257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66DF736-7D3C-4A89-8584-1CB672D28E4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14D94EA-05D3-4E8F-87E3-8B92AE6C8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762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DF736-7D3C-4A89-8584-1CB672D28E4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D94EA-05D3-4E8F-87E3-8B92AE6C8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718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DF736-7D3C-4A89-8584-1CB672D28E4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D94EA-05D3-4E8F-87E3-8B92AE6C8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418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DF736-7D3C-4A89-8584-1CB672D28E4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D94EA-05D3-4E8F-87E3-8B92AE6C8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65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DF736-7D3C-4A89-8584-1CB672D28E4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D94EA-05D3-4E8F-87E3-8B92AE6C8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966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66DF736-7D3C-4A89-8584-1CB672D28E4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14D94EA-05D3-4E8F-87E3-8B92AE6C8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651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DF736-7D3C-4A89-8584-1CB672D28E4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D94EA-05D3-4E8F-87E3-8B92AE6C8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875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66DF736-7D3C-4A89-8584-1CB672D28E4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414D94EA-05D3-4E8F-87E3-8B92AE6C8DD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32793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AC6BF-7FF3-1168-B643-C614706BBA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Proposed amendments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8A36AC-8FCB-5B32-1B04-0661DBFB55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City of Brevard Code of Ordinances Chapter 42</a:t>
            </a:r>
          </a:p>
        </p:txBody>
      </p:sp>
    </p:spTree>
    <p:extLst>
      <p:ext uri="{BB962C8B-B14F-4D97-AF65-F5344CB8AC3E}">
        <p14:creationId xmlns:p14="http://schemas.microsoft.com/office/powerpoint/2010/main" val="892037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3E4D7-E842-639C-4B2D-FE413971B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999201"/>
            <a:ext cx="11029616" cy="1013800"/>
          </a:xfrm>
        </p:spPr>
        <p:txBody>
          <a:bodyPr>
            <a:normAutofit fontScale="90000"/>
          </a:bodyPr>
          <a:lstStyle/>
          <a:p>
            <a:r>
              <a:rPr lang="en-US" b="1"/>
              <a:t>Senate Bill 300 (Session Law 2021-138)</a:t>
            </a:r>
            <a:br>
              <a:rPr lang="en-US" b="1"/>
            </a:br>
            <a:r>
              <a:rPr lang="en-US" b="1"/>
              <a:t>Criminal Justice Reform Act of 2021</a:t>
            </a:r>
            <a:br>
              <a:rPr lang="en-US" b="1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CE11CB-5DC3-3A63-57DC-FA1EBA9C9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Background</a:t>
            </a:r>
            <a:endParaRPr lang="en-US" dirty="0"/>
          </a:p>
          <a:p>
            <a:pPr lvl="1"/>
            <a:r>
              <a:rPr lang="en-US" dirty="0"/>
              <a:t>Enacted by the North Carolina General Assembly in 2021 as part of a broader criminal justice reform package. </a:t>
            </a:r>
          </a:p>
          <a:p>
            <a:pPr lvl="1"/>
            <a:r>
              <a:rPr lang="en-US" dirty="0"/>
              <a:t>Included reforms related to law enforcement training, certification, body worn cameras, officer accountability, and local ordinance enforcement. </a:t>
            </a:r>
          </a:p>
          <a:p>
            <a:pPr lvl="1"/>
            <a:r>
              <a:rPr lang="en-US" dirty="0"/>
              <a:t>Changed the default penalty for most local ordinance violations from a criminal offense to a civil or administrative violation unless a municipality affirmatively restored criminal enforcement. </a:t>
            </a:r>
          </a:p>
          <a:p>
            <a:r>
              <a:rPr lang="en-US" b="1" dirty="0"/>
              <a:t>Purpose</a:t>
            </a:r>
            <a:endParaRPr lang="en-US" dirty="0"/>
          </a:p>
          <a:p>
            <a:pPr lvl="1"/>
            <a:r>
              <a:rPr lang="en-US" dirty="0"/>
              <a:t>Encourage local governments to carefully evaluate which ordinances truly require criminal enforcement. </a:t>
            </a:r>
          </a:p>
          <a:p>
            <a:pPr lvl="1"/>
            <a:r>
              <a:rPr lang="en-US" dirty="0"/>
              <a:t>Reduce unnecessary criminalization of minor local ordinance violations while preserving local authority when appropriate.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138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79AA2-A443-DB94-C412-7DB1486A8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4D6C40-85FE-D659-1FBC-5267E92C7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600" y="1942752"/>
            <a:ext cx="11029615" cy="367830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r>
              <a:rPr lang="en-US" b="1" dirty="0"/>
              <a:t>"Except as provided... if any person violates an ordinance of a city or town, he or she shall be guilty of a Class 3 misdemeanor and may be fined up to $500, provided the ordinance expressly states the penalty."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Council Action Required</a:t>
            </a:r>
          </a:p>
          <a:p>
            <a:pPr lvl="1"/>
            <a:r>
              <a:rPr lang="en-US" dirty="0"/>
              <a:t>Amend the ordinances</a:t>
            </a:r>
          </a:p>
          <a:p>
            <a:pPr lvl="1"/>
            <a:r>
              <a:rPr lang="en-US" dirty="0"/>
              <a:t>Expressly adopt </a:t>
            </a:r>
            <a:r>
              <a:rPr lang="en-US" b="1" dirty="0"/>
              <a:t>N.C.G.S. § 14-4</a:t>
            </a:r>
            <a:r>
              <a:rPr lang="en-US" dirty="0"/>
              <a:t> penalty language</a:t>
            </a:r>
          </a:p>
          <a:p>
            <a:pPr lvl="1"/>
            <a:r>
              <a:rPr lang="en-US" dirty="0"/>
              <a:t>Designate the violation as a </a:t>
            </a:r>
            <a:r>
              <a:rPr lang="en-US" b="1" dirty="0"/>
              <a:t>Class 3 misdemeanor or infraction</a:t>
            </a:r>
            <a:endParaRPr lang="en-US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57A79E-F470-0CD5-049A-EAB8073A9417}"/>
              </a:ext>
            </a:extLst>
          </p:cNvPr>
          <p:cNvSpPr txBox="1"/>
          <p:nvPr/>
        </p:nvSpPr>
        <p:spPr>
          <a:xfrm>
            <a:off x="581192" y="999201"/>
            <a:ext cx="98795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N.C.G.S. § 14-4: </a:t>
            </a:r>
            <a:r>
              <a:rPr lang="en-US" sz="2800" dirty="0">
                <a:solidFill>
                  <a:schemeClr val="bg1"/>
                </a:solidFill>
              </a:rPr>
              <a:t>Violation of local ordinances misdemeanor </a:t>
            </a:r>
          </a:p>
        </p:txBody>
      </p:sp>
    </p:spTree>
    <p:extLst>
      <p:ext uri="{BB962C8B-B14F-4D97-AF65-F5344CB8AC3E}">
        <p14:creationId xmlns:p14="http://schemas.microsoft.com/office/powerpoint/2010/main" val="1994661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59258C-AAC2-41CD-973C-7439B122A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4516B72-0116-42B2-82A2-B11218A36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11319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0E5699-96E6-0BF0-C7A2-70FE9E08F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1033389"/>
            <a:ext cx="4826256" cy="4825409"/>
          </a:xfrm>
        </p:spPr>
        <p:txBody>
          <a:bodyPr anchor="ctr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Chapter 42 Ordinances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CDB507F-21B7-4C27-B0FC-D9C465C6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579" y="460868"/>
            <a:ext cx="4828032" cy="1116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AB1AE17-B7A3-4363-95CD-25441E2FF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2774" y="460868"/>
            <a:ext cx="4828032" cy="11165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1F0AD487-48ED-1E5C-E4B5-44FFAB2A7A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5769" y="1033390"/>
            <a:ext cx="4855037" cy="4825409"/>
          </a:xfrm>
          <a:ln w="57150">
            <a:noFill/>
          </a:ln>
        </p:spPr>
        <p:txBody>
          <a:bodyPr anchor="ctr">
            <a:normAutofit/>
          </a:bodyPr>
          <a:lstStyle/>
          <a:p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42-3. Consumption or possession of alcoholic beverages in public place.</a:t>
            </a:r>
          </a:p>
          <a:p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42-5. Trespass on posted property; loitering generally.</a:t>
            </a:r>
          </a:p>
          <a:p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42-6. Loitering for purpose of engaging in drug-related activity.</a:t>
            </a:r>
          </a:p>
          <a:p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42-14. Carrying concealed weapon on or near city property.</a:t>
            </a:r>
          </a:p>
          <a:p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42-17. Hours of Operation</a:t>
            </a:r>
          </a:p>
        </p:txBody>
      </p:sp>
    </p:spTree>
    <p:extLst>
      <p:ext uri="{BB962C8B-B14F-4D97-AF65-F5344CB8AC3E}">
        <p14:creationId xmlns:p14="http://schemas.microsoft.com/office/powerpoint/2010/main" val="2569028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C4749-BEA6-2265-A840-E7F17397B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NC general Statute  VS.  LOCAL ORDINANCE</a:t>
            </a:r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D84B50C8-3120-91F1-1F88-997F944B984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42540068"/>
              </p:ext>
            </p:extLst>
          </p:nvPr>
        </p:nvGraphicFramePr>
        <p:xfrm>
          <a:off x="581193" y="2284184"/>
          <a:ext cx="11095695" cy="4116617"/>
        </p:xfrm>
        <a:graphic>
          <a:graphicData uri="http://schemas.openxmlformats.org/drawingml/2006/table">
            <a:tbl>
              <a:tblPr/>
              <a:tblGrid>
                <a:gridCol w="3698565">
                  <a:extLst>
                    <a:ext uri="{9D8B030D-6E8A-4147-A177-3AD203B41FA5}">
                      <a16:colId xmlns:a16="http://schemas.microsoft.com/office/drawing/2014/main" val="3469930475"/>
                    </a:ext>
                  </a:extLst>
                </a:gridCol>
                <a:gridCol w="3698565">
                  <a:extLst>
                    <a:ext uri="{9D8B030D-6E8A-4147-A177-3AD203B41FA5}">
                      <a16:colId xmlns:a16="http://schemas.microsoft.com/office/drawing/2014/main" val="2552648810"/>
                    </a:ext>
                  </a:extLst>
                </a:gridCol>
                <a:gridCol w="3698565">
                  <a:extLst>
                    <a:ext uri="{9D8B030D-6E8A-4147-A177-3AD203B41FA5}">
                      <a16:colId xmlns:a16="http://schemas.microsoft.com/office/drawing/2014/main" val="2922901118"/>
                    </a:ext>
                  </a:extLst>
                </a:gridCol>
              </a:tblGrid>
              <a:tr h="2735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/>
                        <a:t>Issue</a:t>
                      </a:r>
                    </a:p>
                  </a:txBody>
                  <a:tcPr marL="44707" marR="44707" marT="22353" marB="2235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State Law</a:t>
                      </a:r>
                    </a:p>
                  </a:txBody>
                  <a:tcPr marL="44707" marR="44707" marT="22353" marB="2235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/>
                        <a:t>Why a Local Ordinance Helps</a:t>
                      </a:r>
                    </a:p>
                  </a:txBody>
                  <a:tcPr marL="44707" marR="44707" marT="22353" marB="2235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6898004"/>
                  </a:ext>
                </a:extLst>
              </a:tr>
              <a:tr h="68610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/>
                        <a:t>Trespassing</a:t>
                      </a:r>
                      <a:endParaRPr lang="en-US" sz="1200"/>
                    </a:p>
                  </a:txBody>
                  <a:tcPr marL="44707" marR="44707" marT="22353" marB="2235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State law covers unlawful entry or remaining after notice.</a:t>
                      </a:r>
                    </a:p>
                  </a:txBody>
                  <a:tcPr marL="44707" marR="44707" marT="22353" marB="2235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Allows the City to establish and enforce operating hours for parks and city property.</a:t>
                      </a:r>
                    </a:p>
                  </a:txBody>
                  <a:tcPr marL="44707" marR="44707" marT="22353" marB="2235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6206663"/>
                  </a:ext>
                </a:extLst>
              </a:tr>
              <a:tr h="89239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/>
                        <a:t>Loitering and Panhandling</a:t>
                      </a:r>
                      <a:endParaRPr lang="en-US" sz="1200"/>
                    </a:p>
                  </a:txBody>
                  <a:tcPr marL="44707" marR="44707" marT="22353" marB="2235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State law is limited, and peaceful solicitation is generally protected.</a:t>
                      </a:r>
                    </a:p>
                  </a:txBody>
                  <a:tcPr marL="44707" marR="44707" marT="22353" marB="2235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Can address specific behaviors such as blocking sidewalks, threats, unwanted touching, or aggressive conduct.</a:t>
                      </a:r>
                    </a:p>
                  </a:txBody>
                  <a:tcPr marL="44707" marR="44707" marT="22353" marB="2235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814601"/>
                  </a:ext>
                </a:extLst>
              </a:tr>
              <a:tr h="68610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/>
                        <a:t>Intoxicated and Disruptive</a:t>
                      </a:r>
                      <a:endParaRPr lang="en-US" sz="1200"/>
                    </a:p>
                  </a:txBody>
                  <a:tcPr marL="44707" marR="44707" marT="22353" marB="2235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N.C.G.S. 14-444 already addresses intoxication combined with disruptive behavior.</a:t>
                      </a:r>
                    </a:p>
                  </a:txBody>
                  <a:tcPr marL="44707" marR="44707" marT="22353" marB="2235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A local ordinance may not be needed when the state statute fully applies.</a:t>
                      </a:r>
                    </a:p>
                  </a:txBody>
                  <a:tcPr marL="44707" marR="44707" marT="22353" marB="2235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919595"/>
                  </a:ext>
                </a:extLst>
              </a:tr>
              <a:tr h="68610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/>
                        <a:t>Open Containers</a:t>
                      </a:r>
                      <a:endParaRPr lang="en-US" sz="1200"/>
                    </a:p>
                  </a:txBody>
                  <a:tcPr marL="44707" marR="44707" marT="22353" marB="2235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State law mainly addresses open containers in vehicles.</a:t>
                      </a:r>
                    </a:p>
                  </a:txBody>
                  <a:tcPr marL="44707" marR="44707" marT="22353" marB="2235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Allows the City to regulate alcohol in parks, sidewalks, streets, and other public spaces.</a:t>
                      </a:r>
                    </a:p>
                  </a:txBody>
                  <a:tcPr marL="44707" marR="44707" marT="22353" marB="2235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3745525"/>
                  </a:ext>
                </a:extLst>
              </a:tr>
              <a:tr h="89239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/>
                        <a:t>Concealed Weapons on City Property</a:t>
                      </a:r>
                      <a:endParaRPr lang="en-US" sz="1200"/>
                    </a:p>
                  </a:txBody>
                  <a:tcPr marL="44707" marR="44707" marT="22353" marB="2235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State law regulates concealed weapons and certain prohibited locations.</a:t>
                      </a:r>
                    </a:p>
                  </a:txBody>
                  <a:tcPr marL="44707" marR="44707" marT="22353" marB="2235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Allows the City, within state law, to identify and properly post specific city facilities where weapons are prohibited.</a:t>
                      </a:r>
                    </a:p>
                  </a:txBody>
                  <a:tcPr marL="44707" marR="44707" marT="22353" marB="2235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15992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3054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5953F-F413-301F-EF8F-F4B2BEB53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 Collection challenges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F0F497-5783-F8E2-2202-90680F03C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707" y="2089056"/>
            <a:ext cx="11342585" cy="4604352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Data is dependent on accurate CAD documentation by both dispatchers and officers.</a:t>
            </a:r>
          </a:p>
          <a:p>
            <a:pPr lvl="0"/>
            <a:r>
              <a:rPr lang="en-US" dirty="0"/>
              <a:t>Inconsistent documentation can affect the accuracy of statistics and trend analysis.</a:t>
            </a:r>
          </a:p>
          <a:p>
            <a:pPr lvl="0"/>
            <a:r>
              <a:rPr lang="en-US" dirty="0"/>
              <a:t>Common issues identified include:</a:t>
            </a:r>
          </a:p>
          <a:p>
            <a:pPr lvl="1"/>
            <a:r>
              <a:rPr lang="en-US" dirty="0"/>
              <a:t>Names entered with different spellings or aliases</a:t>
            </a:r>
          </a:p>
          <a:p>
            <a:pPr lvl="1"/>
            <a:r>
              <a:rPr lang="en-US" dirty="0"/>
              <a:t>Subjects not documented in CAD</a:t>
            </a:r>
          </a:p>
          <a:p>
            <a:pPr lvl="1"/>
            <a:r>
              <a:rPr lang="en-US" dirty="0"/>
              <a:t>Radio traffic not fully logged by dispatch</a:t>
            </a:r>
          </a:p>
          <a:p>
            <a:pPr lvl="1"/>
            <a:r>
              <a:rPr lang="en-US" dirty="0"/>
              <a:t>Officers not documenting contacts or adding case notes</a:t>
            </a:r>
          </a:p>
          <a:p>
            <a:pPr lvl="0"/>
            <a:r>
              <a:rPr lang="en-US" dirty="0"/>
              <a:t>These documentation inconsistencies make it difficult to accurately identify repeat contacts and quantify resource utilization.</a:t>
            </a:r>
          </a:p>
          <a:p>
            <a:pPr marL="0" indent="0">
              <a:buNone/>
            </a:pP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581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D9216-0C99-ED94-1B0A-75A7FE53C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July 2026 Comprehensive Snapshot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4D2367-3AD2-D7BF-CF74-3C18FB47E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182 general calls for service related to Trespassing, Loitering, Intoxicated and Disruptive</a:t>
            </a:r>
          </a:p>
          <a:p>
            <a:pPr lvl="1"/>
            <a:r>
              <a:rPr lang="en-US" dirty="0"/>
              <a:t>88 (48%) of the 182 calls for service involved a member of our unhoused population</a:t>
            </a:r>
          </a:p>
          <a:p>
            <a:pPr lvl="1"/>
            <a:endParaRPr lang="en-US" dirty="0"/>
          </a:p>
          <a:p>
            <a:r>
              <a:rPr lang="en-US" dirty="0"/>
              <a:t>Clearance rate for those calls</a:t>
            </a:r>
          </a:p>
          <a:p>
            <a:pPr lvl="1"/>
            <a:r>
              <a:rPr lang="en-US" dirty="0"/>
              <a:t>91% of calls for service were cleared by verbal warnings, service referrals, or no-action needed</a:t>
            </a:r>
          </a:p>
          <a:p>
            <a:pPr lvl="1"/>
            <a:r>
              <a:rPr lang="en-US" dirty="0"/>
              <a:t>9% of calls for service resulted in arrests for trespassing, intoxicated and disruptive, or other violations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511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C775E-0925-6327-5537-81EEF63FA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 Collection improvements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9BE92E-F353-717A-7520-152AF0D538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Changes Implemented</a:t>
            </a:r>
          </a:p>
          <a:p>
            <a:pPr lvl="0"/>
            <a:r>
              <a:rPr lang="en-US" dirty="0"/>
              <a:t>Developed new CAD clearance codes for unhoused contacts.</a:t>
            </a:r>
          </a:p>
          <a:p>
            <a:pPr lvl="1"/>
            <a:r>
              <a:rPr lang="en-US" dirty="0"/>
              <a:t>Vetted by officer / investigative efforts before being utilized in CAD as clearance code.</a:t>
            </a:r>
          </a:p>
          <a:p>
            <a:pPr lvl="0"/>
            <a:r>
              <a:rPr lang="en-US" dirty="0"/>
              <a:t>Directed officers to log all individuals contacted in CAD.</a:t>
            </a:r>
          </a:p>
          <a:p>
            <a:pPr lvl="0"/>
            <a:r>
              <a:rPr lang="en-US" dirty="0"/>
              <a:t>Reinforced documentation expectations with dispatch and patrol staff.</a:t>
            </a:r>
          </a:p>
          <a:p>
            <a:pPr lvl="0"/>
            <a:r>
              <a:rPr lang="en-US" dirty="0"/>
              <a:t>Patrol commanders will submit Daily Watch Commander Reports through chain of command detailing shift activities / calls for service</a:t>
            </a:r>
          </a:p>
          <a:p>
            <a:pPr lvl="0"/>
            <a:r>
              <a:rPr lang="en-US" dirty="0"/>
              <a:t>Future reporting will be more accurate and provide Council with a clearer picture of police resources devoted to quality-of-life issues.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735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83DE9-E184-37CE-A21A-93EB6BF22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321872123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84</TotalTime>
  <Words>686</Words>
  <Application>Microsoft Office PowerPoint</Application>
  <PresentationFormat>Widescreen</PresentationFormat>
  <Paragraphs>70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Arial</vt:lpstr>
      <vt:lpstr>Gill Sans MT</vt:lpstr>
      <vt:lpstr>Wingdings 2</vt:lpstr>
      <vt:lpstr>Dividend</vt:lpstr>
      <vt:lpstr>Proposed amendments </vt:lpstr>
      <vt:lpstr>Senate Bill 300 (Session Law 2021-138) Criminal Justice Reform Act of 2021 </vt:lpstr>
      <vt:lpstr>  </vt:lpstr>
      <vt:lpstr>Chapter 42 Ordinances</vt:lpstr>
      <vt:lpstr>NC general Statute  VS.  LOCAL ORDINANCE</vt:lpstr>
      <vt:lpstr>Data Collection challenges</vt:lpstr>
      <vt:lpstr>July 2026 Comprehensive Snapshot</vt:lpstr>
      <vt:lpstr>Data Collection improvements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Christy Wentzell</dc:creator>
  <cp:lastModifiedBy>Christy Wentzell</cp:lastModifiedBy>
  <cp:revision>12</cp:revision>
  <dcterms:created xsi:type="dcterms:W3CDTF">2026-08-03T18:52:50Z</dcterms:created>
  <dcterms:modified xsi:type="dcterms:W3CDTF">2026-08-03T20:17:40Z</dcterms:modified>
</cp:coreProperties>
</file>